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-1" fmla="*/ 0 w 7955280"/>
              <a:gd name="connsiteY0-2" fmla="*/ 495300 h 495300"/>
              <a:gd name="connsiteX1-3" fmla="*/ 169546 w 7955280"/>
              <a:gd name="connsiteY1-4" fmla="*/ 0 h 495300"/>
              <a:gd name="connsiteX2-5" fmla="*/ 3966210 w 7955280"/>
              <a:gd name="connsiteY2-6" fmla="*/ 95250 h 495300"/>
              <a:gd name="connsiteX3-7" fmla="*/ 7785734 w 7955280"/>
              <a:gd name="connsiteY3-8" fmla="*/ 0 h 495300"/>
              <a:gd name="connsiteX4-9" fmla="*/ 7955280 w 7955280"/>
              <a:gd name="connsiteY4-10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874ADCA-CAA8-495E-9C30-A8D4596C90E2}" type="datetimeFigureOut">
              <a:rPr lang="ru-RU" smtClean="0"/>
              <a:t>27.11.2025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8412F26-B051-4C9B-949D-7717DC2AF5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anose="03060802040406070304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692696"/>
            <a:ext cx="6043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«Общеобразовательная школа для обучающихся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 №2» г. Вологды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2420888"/>
            <a:ext cx="5525420" cy="1936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ru-RU" sz="2800" b="1" dirty="0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Создание условий для реализации потребности в уходе и присмотре за обучающимися с ТМНР</a:t>
            </a:r>
            <a:endParaRPr lang="ru-RU" sz="2800" dirty="0">
              <a:effectLst/>
              <a:latin typeface="Calibri" panose="020F0502020204030204"/>
              <a:cs typeface="Times New Roman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42532" y="5011296"/>
            <a:ext cx="3555782" cy="981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b="1" i="1" dirty="0" err="1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Гривнина</a:t>
            </a:r>
            <a:r>
              <a:rPr lang="ru-RU" b="1" i="1" dirty="0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Ирина Владимировна, </a:t>
            </a:r>
          </a:p>
          <a:p>
            <a:pPr algn="just">
              <a:lnSpc>
                <a:spcPct val="107000"/>
              </a:lnSpc>
            </a:pPr>
            <a:r>
              <a:rPr lang="ru-RU" b="1" i="1" dirty="0" smtClean="0"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учитель</a:t>
            </a:r>
            <a:endParaRPr lang="ru-RU" b="1" i="1" dirty="0" smtClean="0">
              <a:effectLst/>
              <a:latin typeface="Times New Roman" panose="02020603050405020304"/>
              <a:ea typeface="Calibri" panose="020F0502020204030204"/>
              <a:cs typeface="Times New Roman" panose="02020603050405020304"/>
            </a:endParaRP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endParaRPr lang="ru-RU" dirty="0">
              <a:effectLst/>
              <a:latin typeface="Calibri" panose="020F0502020204030204"/>
              <a:cs typeface="Times New Roman" panose="02020603050405020304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55778" y="5681736"/>
            <a:ext cx="15735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b="1" i="1" dirty="0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Вологда, 2025</a:t>
            </a:r>
            <a:endParaRPr lang="ru-RU" dirty="0">
              <a:effectLst/>
              <a:latin typeface="Calibri" panose="020F0502020204030204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«Общеобразовательная школа для обучающихся </a:t>
            </a:r>
          </a:p>
          <a:p>
            <a:pPr lvl="0"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 №2» г. Вологды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996952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6345" y="4581128"/>
            <a:ext cx="3555782" cy="981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b="1" i="1" dirty="0" err="1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Гривнина</a:t>
            </a:r>
            <a:r>
              <a:rPr lang="ru-RU" b="1" i="1" dirty="0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Ирина Владимировна, </a:t>
            </a:r>
          </a:p>
          <a:p>
            <a:pPr algn="just">
              <a:lnSpc>
                <a:spcPct val="107000"/>
              </a:lnSpc>
            </a:pPr>
            <a:r>
              <a:rPr lang="ru-RU" b="1" i="1" dirty="0" smtClean="0"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учитель</a:t>
            </a:r>
            <a:endParaRPr lang="ru-RU" b="1" i="1" dirty="0" smtClean="0">
              <a:effectLst/>
              <a:latin typeface="Times New Roman" panose="02020603050405020304"/>
              <a:ea typeface="Calibri" panose="020F0502020204030204"/>
              <a:cs typeface="Times New Roman" panose="02020603050405020304"/>
            </a:endParaRPr>
          </a:p>
          <a:p>
            <a:pPr algn="just">
              <a:lnSpc>
                <a:spcPct val="107000"/>
              </a:lnSpc>
            </a:pPr>
            <a:r>
              <a:rPr lang="ru-RU" b="1" dirty="0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 </a:t>
            </a:r>
            <a:endParaRPr lang="ru-RU" dirty="0">
              <a:effectLst/>
              <a:latin typeface="Calibri" panose="020F0502020204030204"/>
              <a:cs typeface="Times New Roman" panose="0202060305040502030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55778" y="5681736"/>
            <a:ext cx="15735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b="1" i="1" dirty="0" smtClean="0">
                <a:effectLst/>
                <a:latin typeface="Times New Roman" panose="02020603050405020304"/>
                <a:ea typeface="Calibri" panose="020F0502020204030204"/>
                <a:cs typeface="Times New Roman" panose="02020603050405020304"/>
              </a:rPr>
              <a:t>Вологда, 2025</a:t>
            </a:r>
            <a:endParaRPr lang="ru-RU" dirty="0">
              <a:effectLst/>
              <a:latin typeface="Calibri" panose="020F0502020204030204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4081" y="1319080"/>
            <a:ext cx="7200800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/>
                <a:ea typeface="Times New Roman" panose="02020603050405020304"/>
                <a:cs typeface="Times New Roman" panose="02020603050405020304"/>
              </a:rPr>
              <a:t>Необходимым условием реализации специальной индивидуальной программы развития для ряда обучающихся является организация ухода и присмотра. Под присмотром и уходом за детьми понимается комплекс мер по организации питания и хозяйственно-бытового обслуживания детей, обеспечению соблюдения ими личной гигиены и режима дня (п. 34 ст. 2 Федерального закона от 29 декабря 2012 г. № 273-ФЗ "Об образовании в Российской Федерации").</a:t>
            </a:r>
            <a:endParaRPr lang="ru-RU" sz="2000" dirty="0">
              <a:effectLst/>
              <a:latin typeface="Calibri" panose="020F0502020204030204"/>
              <a:ea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977626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Выделяются следующие области и требования профессионального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ухода: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92216" y="2204864"/>
            <a:ext cx="62761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пищи (кормление и помощь при приеме пищи);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31080" y="3212976"/>
            <a:ext cx="6741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одевание, раздевание и забота о внешнем виде (одевание и раздевание полностью или оказание частичной помощи ребенку, выбор опрятной одежды, соответствующей погоде и ситуации; забота о комфортности, прическе и внешнем виде ребенка);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977626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Выделяются следующие области и требования профессионального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ухода: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13888" y="2132856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в кресле-коляске,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вертикализаторе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подъемнике или другом устройстве, перенос на руках с соблюдением техники безопасности);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13888" y="3721932"/>
            <a:ext cx="730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гигиенических процедур: с ребенком (смена памперса, уход за телом с использованием средств гигиены, регулярность в выполнении процедур по гигиене тела),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помещении (проветривание, уборка и дезинфекция помещений, сантехники, дидактических материалов);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977626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Выделяются следующие области и требования профессионального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ухода: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04864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жизненно важных функций организма (выполнение назначений врача: прием лекарств, профилактика пролежней и др.);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789040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коммуникативных и социально-эмоциональных потребностей (создание комфортной окружающей обстановки, восполнение недостатка личного общения).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7704" y="10527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и требования профессионального присмотра: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7312" y="2060848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безопасной среды (подготовка учебного места, помещений и игровых участков на территории организации с учетом особенностей поведения обучающихся: отсутствие в свободном доступе мелких и колюще-режущих предметов, защита на дверях и окнах, индивидуальное сопровождение);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7312" y="4653136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четких алгоритмов на случай возникновения разных непредвиденных ситуаций, связанных с безопасностью жизни и здоровья обучающихся;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420888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ведение журнала травм (учет факта получения травмы, фиксации обстоятельств и присутствовавших при этом сопровождающих, оказанной помощи, мер по профилактике).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27704" y="10527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и требования профессионального присмотра: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40768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и осуществление ухода и присмотра отражается в индивидуальном графике с указанием времени, деятельности и лица, осуществляющего уход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присмотр.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22775" y="-366713"/>
            <a:ext cx="9144000" cy="457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Условия реализации потребности в уходе и присмотре.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836712"/>
            <a:ext cx="7704856" cy="44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Условия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потребности в уходе и присмотре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/>
          <p:nvPr>
            <p:custDataLst>
              <p:tags r:id="rId1"/>
            </p:custDataLst>
          </p:nvPr>
        </p:nvGraphicFramePr>
        <p:xfrm>
          <a:off x="791845" y="1438910"/>
          <a:ext cx="7607935" cy="3780155"/>
        </p:xfrm>
        <a:graphic>
          <a:graphicData uri="http://schemas.openxmlformats.org/drawingml/2006/table">
            <a:tbl>
              <a:tblPr/>
              <a:tblGrid>
                <a:gridCol w="450215"/>
                <a:gridCol w="780415"/>
                <a:gridCol w="781685"/>
                <a:gridCol w="891540"/>
                <a:gridCol w="806450"/>
                <a:gridCol w="917575"/>
                <a:gridCol w="822960"/>
                <a:gridCol w="833120"/>
                <a:gridCol w="738505"/>
                <a:gridCol w="585470"/>
              </a:tblGrid>
              <a:tr h="629920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День недели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Время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420370">
                <a:tc>
                  <a:txBody>
                    <a:bodyPr/>
                    <a:lstStyle/>
                    <a:p>
                      <a:pPr marL="0" inden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7.50-8.00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8.00-9.20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9.20-9.45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9.45-11.05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11.05-11.30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11.30-13.35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13.35-13.55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13.55-14.30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14.30-15.00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729865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Пн.-пт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Уход 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0">
                          <a:latin typeface="Times New Roman" panose="02020603050405020304"/>
                          <a:ea typeface="Times New Roman" panose="02020603050405020304"/>
                        </a:rPr>
                        <a:t>Встреча, раздевание, г</a:t>
                      </a: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игиенические процедуры (туалет, мытье рук). </a:t>
                      </a: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Ассистент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 </a:t>
                      </a:r>
                      <a:endParaRPr sz="1100" b="1" i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Присмотр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Уроки по расписанию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педагог, тьютор</a:t>
                      </a:r>
                      <a:endParaRPr sz="1100" b="1" i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Уход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0">
                          <a:latin typeface="Times New Roman" panose="02020603050405020304"/>
                          <a:ea typeface="Times New Roman" panose="02020603050405020304"/>
                        </a:rPr>
                        <a:t>Гигиенические процедуры (туалет, мытье рук)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0" i="1">
                          <a:latin typeface="Times New Roman" panose="02020603050405020304"/>
                          <a:ea typeface="Times New Roman" panose="02020603050405020304"/>
                        </a:rPr>
                        <a:t>ассистент </a:t>
                      </a: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Прием пищи Завтрак 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Воспитатель</a:t>
                      </a:r>
                      <a:endParaRPr sz="1100" b="0" i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Присмотр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Уроки по расписанию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педагог, тьютор</a:t>
                      </a:r>
                      <a:endParaRPr sz="1100" b="1" i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Уход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0">
                          <a:latin typeface="Times New Roman" panose="02020603050405020304"/>
                          <a:ea typeface="Times New Roman" panose="02020603050405020304"/>
                        </a:rPr>
                        <a:t>Гигиенические процедуры (туалет, мытье рук)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0" i="1">
                          <a:latin typeface="Times New Roman" panose="02020603050405020304"/>
                          <a:ea typeface="Times New Roman" panose="02020603050405020304"/>
                        </a:rPr>
                        <a:t>ассистент Ассистент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Присмотр </a:t>
                      </a: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отдых в сенсорной комнате </a:t>
                      </a:r>
                      <a:r>
                        <a:rPr sz="1100" b="0" i="1">
                          <a:latin typeface="Times New Roman" panose="02020603050405020304"/>
                          <a:ea typeface="Times New Roman" panose="02020603050405020304"/>
                        </a:rPr>
                        <a:t>Воспитатель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Присмотр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Уроки по расписанию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педагог, тьютор</a:t>
                      </a:r>
                      <a:endParaRPr sz="1100" b="1" i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Уход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гигиенические процедуры (туалет, мытье рук) Прием пищи. Обед. </a:t>
                      </a: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Воспитатель, ассистент</a:t>
                      </a:r>
                      <a:endParaRPr sz="1100" b="1" i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Присмотр </a:t>
                      </a:r>
                      <a:r>
                        <a:rPr sz="1100" b="0">
                          <a:latin typeface="Times New Roman" panose="02020603050405020304"/>
                          <a:ea typeface="Times New Roman" panose="02020603050405020304"/>
                        </a:rPr>
                        <a:t>Внеурочная деятельность </a:t>
                      </a:r>
                      <a:r>
                        <a:rPr sz="1100" i="1">
                          <a:latin typeface="Times New Roman" panose="02020603050405020304"/>
                          <a:ea typeface="Times New Roman" panose="02020603050405020304"/>
                        </a:rPr>
                        <a:t>Воспитатель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 b="1">
                          <a:latin typeface="Times New Roman" panose="02020603050405020304"/>
                          <a:ea typeface="Times New Roman" panose="02020603050405020304"/>
                        </a:rPr>
                        <a:t>Уход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гигиенические процедуры (туалет, мытье рук) </a:t>
                      </a:r>
                    </a:p>
                    <a:p>
                      <a:pPr marL="0" indent="0" algn="ct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sz="1100">
                          <a:latin typeface="Times New Roman" panose="02020603050405020304"/>
                          <a:ea typeface="Times New Roman" panose="02020603050405020304"/>
                        </a:rPr>
                        <a:t>Одевание, уход домой</a:t>
                      </a:r>
                      <a:endParaRPr sz="1100" b="1">
                        <a:latin typeface="Times New Roman" panose="02020603050405020304"/>
                        <a:ea typeface="Times New Roman" panose="02020603050405020304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Текстовое поле 5"/>
          <p:cNvSpPr txBox="1"/>
          <p:nvPr/>
        </p:nvSpPr>
        <p:spPr>
          <a:xfrm>
            <a:off x="971550" y="5085080"/>
            <a:ext cx="7292340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 fontAlgn="base"/>
            <a:r>
              <a:rPr sz="1600" u="sng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Перечень необходимых специальных материалов и средств для ухода:</a:t>
            </a:r>
          </a:p>
          <a:p>
            <a:pPr algn="just" defTabSz="266700" fontAlgn="base"/>
            <a:r>
              <a:rPr sz="160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влажные салфетки, одноразовые перчатки, полотенце, бумажные полотенца, мыло, детский крем, салфетки.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599*297"/>
  <p:tag name="TABLE_ENDDRAG_RECT" val="62*113*599*29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>
            <a:fillRect/>
          </a:stretch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</TotalTime>
  <Words>579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2025-11-23T15:44:00Z</dcterms:created>
  <dcterms:modified xsi:type="dcterms:W3CDTF">2025-11-27T06:12:47Z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90ABE59668324C1288DCD43977AE7D55_12</vt:lpwstr>
  </property>
  <property fmtid="{D5CDD505-2E9C-101B-9397-08002B2CF9AE}" pid="3" name="KSOProductBuildVer">
    <vt:lpwstr>1049-12.2.0.23155</vt:lpwstr>
  </property>
</Properties>
</file>